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5041900" cy="3600450"/>
  <p:notesSz cx="5041900" cy="3600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4" d="100"/>
          <a:sy n="194" d="100"/>
        </p:scale>
        <p:origin x="1848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84400" cy="180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855913" y="0"/>
            <a:ext cx="2184400" cy="180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B8138-E595-489A-B02C-251BA37F4B06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70050" y="450850"/>
            <a:ext cx="1701800" cy="121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04825" y="1731963"/>
            <a:ext cx="4032250" cy="141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419475"/>
            <a:ext cx="2184400" cy="180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855913" y="3419475"/>
            <a:ext cx="2184400" cy="180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18D7C-F2AA-4C82-9854-5C856C761B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24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8D7C-F2AA-4C82-9854-5C856C761B2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15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142" y="1116139"/>
            <a:ext cx="4285615" cy="756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285" y="2016252"/>
            <a:ext cx="3529330" cy="90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95" y="828103"/>
            <a:ext cx="219322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6578" y="828103"/>
            <a:ext cx="219322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037450" cy="359953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37185" cy="3600450"/>
          </a:xfrm>
          <a:custGeom>
            <a:avLst/>
            <a:gdLst/>
            <a:ahLst/>
            <a:cxnLst/>
            <a:rect l="l" t="t" r="r" b="b"/>
            <a:pathLst>
              <a:path w="337185" h="3600450">
                <a:moveTo>
                  <a:pt x="336949" y="3600449"/>
                </a:moveTo>
                <a:lnTo>
                  <a:pt x="0" y="3600449"/>
                </a:lnTo>
                <a:lnTo>
                  <a:pt x="0" y="0"/>
                </a:lnTo>
                <a:lnTo>
                  <a:pt x="336949" y="0"/>
                </a:lnTo>
                <a:lnTo>
                  <a:pt x="336949" y="3600449"/>
                </a:lnTo>
                <a:close/>
              </a:path>
            </a:pathLst>
          </a:custGeom>
          <a:solidFill>
            <a:srgbClr val="EF4925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5" y="144018"/>
            <a:ext cx="4537710" cy="576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95" y="828103"/>
            <a:ext cx="4537710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4246" y="3348418"/>
            <a:ext cx="1613408" cy="180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95" y="3348418"/>
            <a:ext cx="1159637" cy="180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30168" y="3348418"/>
            <a:ext cx="1159637" cy="180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10" y="489306"/>
            <a:ext cx="218008" cy="27616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1689"/>
              </a:lnSpc>
            </a:pP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ΠΡOΓΡΑΜΜΑ</a:t>
            </a:r>
            <a:r>
              <a:rPr lang="el-GR" sz="1600" b="1" spc="-75" dirty="0">
                <a:solidFill>
                  <a:srgbClr val="FFFFFF"/>
                </a:solidFill>
                <a:latin typeface="Arial"/>
                <a:cs typeface="Arial"/>
              </a:rPr>
              <a:t> ΗΜΕΡΙΔΑΣ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68" y="840773"/>
            <a:ext cx="508634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en-US" sz="500" spc="-10" dirty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5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731" y="2365658"/>
            <a:ext cx="1666590" cy="3242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«Οι δεξιότητες του μέλλοντος</a:t>
            </a:r>
            <a:r>
              <a:rPr lang="en-US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Νέες τάσεις, επαγγέλματα υψηλής ζήτησης, προσαρμοστικότητα στην αγορά εργασίας»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κ.  Παναγιώτης Μαυρωνάς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Εκπαιδευτικός – Σύμβουλος Σταδιοδρομίας, ΜΑ </a:t>
            </a:r>
            <a:endParaRPr sz="450" i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38" y="2460992"/>
            <a:ext cx="516950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00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3.15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:</a:t>
            </a:r>
            <a:endParaRPr sz="500" dirty="0">
              <a:latin typeface="Arial Black"/>
              <a:cs typeface="Roboto" panose="02000000000000000000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4093" y="1514983"/>
            <a:ext cx="1654414" cy="411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«Απολογισμός ενεργειών του Περιφερειακού Μηχανισμού Διάγνωσης Αναγκών Αγοράς Εργασίας Ιονίων Νήσων»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κ. Σπύρος Δαλιέτος,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Στέλεχος Περιφερειακού Μηχανισμού</a:t>
            </a:r>
            <a:r>
              <a:rPr lang="en-US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Διάγνωσης αγοράς εργασίας  στην ΠΙΝ - Πληροφορικός </a:t>
            </a:r>
            <a:endParaRPr sz="450" i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89130" y="803378"/>
            <a:ext cx="1969822" cy="135229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700" b="1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sz="700" b="1" spc="1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700" b="1" spc="1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Περιφέρει</a:t>
            </a:r>
            <a:r>
              <a:rPr sz="700" b="1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</a:t>
            </a:r>
            <a:r>
              <a:rPr sz="700" b="1" spc="1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700" b="1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Ιονίων Νήσων</a:t>
            </a: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l-GR" sz="700" b="1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700" b="1" spc="-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</a:t>
            </a:r>
            <a:r>
              <a:rPr lang="el-GR" sz="700" b="1" spc="-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ας </a:t>
            </a:r>
            <a:r>
              <a:rPr sz="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</a:t>
            </a:r>
            <a:r>
              <a:rPr sz="7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ροσκ</a:t>
            </a:r>
            <a:r>
              <a:rPr sz="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αλεί</a:t>
            </a:r>
            <a:r>
              <a:rPr lang="en-US" sz="700" b="1" spc="1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σε</a:t>
            </a:r>
            <a:r>
              <a:rPr lang="en-US" sz="600" spc="15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l-GR" sz="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«Ημερίδα Παρουσίασης  του Περιφερειακού  Μηχανισμού Διάγνωσης Αναγκών Αγοράς Εργασίας της Περιφέρειας Ιονίων Νήσων» </a:t>
            </a:r>
          </a:p>
          <a:p>
            <a:pPr algn="ctr">
              <a:lnSpc>
                <a:spcPct val="100000"/>
              </a:lnSpc>
            </a:pPr>
            <a:endParaRPr lang="el-GR" sz="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30" algn="ctr">
              <a:lnSpc>
                <a:spcPct val="100000"/>
              </a:lnSpc>
              <a:spcBef>
                <a:spcPts val="110"/>
              </a:spcBef>
            </a:pPr>
            <a:r>
              <a:rPr sz="600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</a:t>
            </a:r>
            <a:r>
              <a:rPr sz="600" spc="1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ου</a:t>
            </a:r>
            <a:r>
              <a:rPr sz="600" spc="1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600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θα</a:t>
            </a:r>
            <a:r>
              <a:rPr sz="600" spc="1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600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πρα</a:t>
            </a:r>
            <a:r>
              <a:rPr sz="600" spc="1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γμ</a:t>
            </a:r>
            <a:r>
              <a:rPr sz="600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ατοποιηθεί</a:t>
            </a:r>
            <a:r>
              <a:rPr lang="el-GR" sz="600" spc="1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στις:</a:t>
            </a:r>
          </a:p>
          <a:p>
            <a:pPr marR="10795" algn="ctr">
              <a:lnSpc>
                <a:spcPct val="100000"/>
              </a:lnSpc>
            </a:pPr>
            <a:endParaRPr lang="en-US" sz="800" b="1" spc="-5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10795" algn="ctr">
              <a:lnSpc>
                <a:spcPct val="100000"/>
              </a:lnSpc>
            </a:pPr>
            <a:r>
              <a:rPr lang="el-GR" sz="800" b="1" spc="-5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r>
              <a:rPr lang="el-GR" sz="800" spc="-5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800" b="1" spc="-5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Ι</a:t>
            </a:r>
            <a:r>
              <a:rPr lang="el-GR" sz="800" b="1" spc="-4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ουνίου 2026 , </a:t>
            </a:r>
          </a:p>
          <a:p>
            <a:pPr marR="10795" algn="ctr">
              <a:lnSpc>
                <a:spcPct val="100000"/>
              </a:lnSpc>
            </a:pPr>
            <a:r>
              <a:rPr lang="el-GR" sz="800" b="1" spc="-4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Ώρα έναρξης 12.00 </a:t>
            </a:r>
            <a:r>
              <a:rPr lang="el-GR" sz="800" b="1" spc="-40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μ.μ</a:t>
            </a:r>
            <a:r>
              <a:rPr lang="en-US" sz="800" b="1" spc="-4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sz="800" b="1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9003" y="2325779"/>
            <a:ext cx="125522" cy="17118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850608" y="0"/>
            <a:ext cx="1188720" cy="1141730"/>
            <a:chOff x="3850608" y="0"/>
            <a:chExt cx="1188720" cy="114173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3850602" y="12"/>
              <a:ext cx="1188720" cy="1047750"/>
            </a:xfrm>
            <a:custGeom>
              <a:avLst/>
              <a:gdLst/>
              <a:ahLst/>
              <a:cxnLst/>
              <a:rect l="l" t="t" r="r" b="b"/>
              <a:pathLst>
                <a:path w="1188720" h="1047750">
                  <a:moveTo>
                    <a:pt x="1068501" y="958329"/>
                  </a:moveTo>
                  <a:lnTo>
                    <a:pt x="178587" y="0"/>
                  </a:lnTo>
                  <a:lnTo>
                    <a:pt x="0" y="0"/>
                  </a:lnTo>
                  <a:lnTo>
                    <a:pt x="972604" y="1047381"/>
                  </a:lnTo>
                  <a:lnTo>
                    <a:pt x="1068501" y="958329"/>
                  </a:lnTo>
                  <a:close/>
                </a:path>
                <a:path w="1188720" h="1047750">
                  <a:moveTo>
                    <a:pt x="1188123" y="0"/>
                  </a:moveTo>
                  <a:lnTo>
                    <a:pt x="809637" y="0"/>
                  </a:lnTo>
                  <a:lnTo>
                    <a:pt x="1188123" y="407581"/>
                  </a:lnTo>
                  <a:lnTo>
                    <a:pt x="11881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7878" y="12"/>
              <a:ext cx="581025" cy="1141730"/>
            </a:xfrm>
            <a:custGeom>
              <a:avLst/>
              <a:gdLst/>
              <a:ahLst/>
              <a:cxnLst/>
              <a:rect l="l" t="t" r="r" b="b"/>
              <a:pathLst>
                <a:path w="581025" h="1141730">
                  <a:moveTo>
                    <a:pt x="580847" y="830376"/>
                  </a:moveTo>
                  <a:lnTo>
                    <a:pt x="155092" y="371894"/>
                  </a:lnTo>
                  <a:lnTo>
                    <a:pt x="0" y="515912"/>
                  </a:lnTo>
                  <a:lnTo>
                    <a:pt x="580847" y="1141425"/>
                  </a:lnTo>
                  <a:lnTo>
                    <a:pt x="580847" y="830376"/>
                  </a:lnTo>
                  <a:close/>
                </a:path>
                <a:path w="581025" h="1141730">
                  <a:moveTo>
                    <a:pt x="580847" y="247154"/>
                  </a:moveTo>
                  <a:lnTo>
                    <a:pt x="351320" y="0"/>
                  </a:lnTo>
                  <a:lnTo>
                    <a:pt x="62484" y="0"/>
                  </a:lnTo>
                  <a:lnTo>
                    <a:pt x="580847" y="558203"/>
                  </a:lnTo>
                  <a:lnTo>
                    <a:pt x="580847" y="24715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3186" y="0"/>
              <a:ext cx="891540" cy="793115"/>
            </a:xfrm>
            <a:custGeom>
              <a:avLst/>
              <a:gdLst/>
              <a:ahLst/>
              <a:cxnLst/>
              <a:rect l="l" t="t" r="r" b="b"/>
              <a:pathLst>
                <a:path w="891539" h="793115">
                  <a:moveTo>
                    <a:pt x="288833" y="0"/>
                  </a:moveTo>
                  <a:lnTo>
                    <a:pt x="891329" y="648819"/>
                  </a:lnTo>
                  <a:lnTo>
                    <a:pt x="736232" y="792843"/>
                  </a:lnTo>
                  <a:lnTo>
                    <a:pt x="0" y="0"/>
                  </a:lnTo>
                  <a:lnTo>
                    <a:pt x="28883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776204" y="3230367"/>
            <a:ext cx="2062059" cy="333290"/>
            <a:chOff x="253068" y="3223076"/>
            <a:chExt cx="2062059" cy="333290"/>
          </a:xfrm>
        </p:grpSpPr>
        <p:sp>
          <p:nvSpPr>
            <p:cNvPr id="25" name="object 25"/>
            <p:cNvSpPr/>
            <p:nvPr/>
          </p:nvSpPr>
          <p:spPr>
            <a:xfrm>
              <a:off x="253068" y="3290843"/>
              <a:ext cx="178435" cy="205740"/>
            </a:xfrm>
            <a:custGeom>
              <a:avLst/>
              <a:gdLst/>
              <a:ahLst/>
              <a:cxnLst/>
              <a:rect l="l" t="t" r="r" b="b"/>
              <a:pathLst>
                <a:path w="178434" h="205739">
                  <a:moveTo>
                    <a:pt x="177877" y="205479"/>
                  </a:moveTo>
                  <a:lnTo>
                    <a:pt x="0" y="102739"/>
                  </a:lnTo>
                  <a:lnTo>
                    <a:pt x="177877" y="0"/>
                  </a:lnTo>
                  <a:lnTo>
                    <a:pt x="177877" y="54385"/>
                  </a:lnTo>
                  <a:lnTo>
                    <a:pt x="94050" y="102739"/>
                  </a:lnTo>
                  <a:lnTo>
                    <a:pt x="177877" y="151196"/>
                  </a:lnTo>
                  <a:lnTo>
                    <a:pt x="177877" y="205479"/>
                  </a:lnTo>
                  <a:close/>
                </a:path>
              </a:pathLst>
            </a:custGeom>
            <a:solidFill>
              <a:srgbClr val="334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191" y="3290843"/>
              <a:ext cx="178435" cy="205740"/>
            </a:xfrm>
            <a:custGeom>
              <a:avLst/>
              <a:gdLst/>
              <a:ahLst/>
              <a:cxnLst/>
              <a:rect l="l" t="t" r="r" b="b"/>
              <a:pathLst>
                <a:path w="178434" h="205739">
                  <a:moveTo>
                    <a:pt x="177877" y="205479"/>
                  </a:moveTo>
                  <a:lnTo>
                    <a:pt x="0" y="102739"/>
                  </a:lnTo>
                  <a:lnTo>
                    <a:pt x="177877" y="0"/>
                  </a:lnTo>
                  <a:lnTo>
                    <a:pt x="177877" y="54385"/>
                  </a:lnTo>
                  <a:lnTo>
                    <a:pt x="94050" y="102739"/>
                  </a:lnTo>
                  <a:lnTo>
                    <a:pt x="177877" y="151196"/>
                  </a:lnTo>
                  <a:lnTo>
                    <a:pt x="177877" y="205479"/>
                  </a:lnTo>
                  <a:close/>
                </a:path>
              </a:pathLst>
            </a:custGeom>
            <a:solidFill>
              <a:srgbClr val="4A5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5211" y="3290843"/>
              <a:ext cx="178435" cy="205740"/>
            </a:xfrm>
            <a:custGeom>
              <a:avLst/>
              <a:gdLst/>
              <a:ahLst/>
              <a:cxnLst/>
              <a:rect l="l" t="t" r="r" b="b"/>
              <a:pathLst>
                <a:path w="178434" h="205739">
                  <a:moveTo>
                    <a:pt x="177980" y="205479"/>
                  </a:moveTo>
                  <a:lnTo>
                    <a:pt x="0" y="102739"/>
                  </a:lnTo>
                  <a:lnTo>
                    <a:pt x="177980" y="0"/>
                  </a:lnTo>
                  <a:lnTo>
                    <a:pt x="177980" y="54385"/>
                  </a:lnTo>
                  <a:lnTo>
                    <a:pt x="94050" y="102739"/>
                  </a:lnTo>
                  <a:lnTo>
                    <a:pt x="177980" y="151196"/>
                  </a:lnTo>
                  <a:lnTo>
                    <a:pt x="177980" y="205479"/>
                  </a:lnTo>
                  <a:close/>
                </a:path>
              </a:pathLst>
            </a:custGeom>
            <a:solidFill>
              <a:srgbClr val="EF4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334" y="3290843"/>
              <a:ext cx="178435" cy="205740"/>
            </a:xfrm>
            <a:custGeom>
              <a:avLst/>
              <a:gdLst/>
              <a:ahLst/>
              <a:cxnLst/>
              <a:rect l="l" t="t" r="r" b="b"/>
              <a:pathLst>
                <a:path w="178434" h="205739">
                  <a:moveTo>
                    <a:pt x="177877" y="205479"/>
                  </a:moveTo>
                  <a:lnTo>
                    <a:pt x="0" y="102739"/>
                  </a:lnTo>
                  <a:lnTo>
                    <a:pt x="177877" y="0"/>
                  </a:lnTo>
                  <a:lnTo>
                    <a:pt x="177877" y="54385"/>
                  </a:lnTo>
                  <a:lnTo>
                    <a:pt x="94050" y="102739"/>
                  </a:lnTo>
                  <a:lnTo>
                    <a:pt x="177877" y="151196"/>
                  </a:lnTo>
                  <a:lnTo>
                    <a:pt x="177877" y="205479"/>
                  </a:lnTo>
                  <a:close/>
                </a:path>
              </a:pathLst>
            </a:custGeom>
            <a:solidFill>
              <a:srgbClr val="F59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739" y="3223076"/>
              <a:ext cx="1428388" cy="333290"/>
            </a:xfrm>
            <a:prstGeom prst="rect">
              <a:avLst/>
            </a:prstGeom>
          </p:spPr>
        </p:pic>
      </p:grpSp>
      <p:sp>
        <p:nvSpPr>
          <p:cNvPr id="34" name="object 14">
            <a:extLst>
              <a:ext uri="{FF2B5EF4-FFF2-40B4-BE49-F238E27FC236}">
                <a16:creationId xmlns:a16="http://schemas.microsoft.com/office/drawing/2014/main" id="{589BE6DB-7A84-9E0D-9E02-8C3AD200B2E3}"/>
              </a:ext>
            </a:extLst>
          </p:cNvPr>
          <p:cNvSpPr txBox="1"/>
          <p:nvPr/>
        </p:nvSpPr>
        <p:spPr>
          <a:xfrm>
            <a:off x="3438457" y="2345923"/>
            <a:ext cx="871167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l-GR" sz="700" b="1" spc="-45" dirty="0">
                <a:solidFill>
                  <a:schemeClr val="accent2"/>
                </a:solidFill>
                <a:latin typeface="Aptos" panose="020B0004020202020204" pitchFamily="34" charset="0"/>
                <a:cs typeface="Arial Black"/>
              </a:rPr>
              <a:t>Τόπος  Υλοποίησης :</a:t>
            </a:r>
            <a:endParaRPr lang="el-GR" sz="700" b="1" spc="-45" dirty="0">
              <a:solidFill>
                <a:schemeClr val="tx2">
                  <a:lumMod val="75000"/>
                </a:schemeClr>
              </a:solidFill>
              <a:latin typeface="Aptos" panose="020B0004020202020204" pitchFamily="34" charset="0"/>
              <a:cs typeface="Arial Black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7D8994-315F-030E-639E-5921D66E7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3" y="36793"/>
            <a:ext cx="805771" cy="69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48DF18-E08B-22A2-B6EB-3E5C38D9C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25" y="44917"/>
            <a:ext cx="852043" cy="5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bject 10">
            <a:extLst>
              <a:ext uri="{FF2B5EF4-FFF2-40B4-BE49-F238E27FC236}">
                <a16:creationId xmlns:a16="http://schemas.microsoft.com/office/drawing/2014/main" id="{E57ABDBA-63D2-2B4E-F652-CA0EFE9B384A}"/>
              </a:ext>
            </a:extLst>
          </p:cNvPr>
          <p:cNvSpPr txBox="1"/>
          <p:nvPr/>
        </p:nvSpPr>
        <p:spPr>
          <a:xfrm>
            <a:off x="1063069" y="642642"/>
            <a:ext cx="166654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l">
              <a:lnSpc>
                <a:spcPct val="104099"/>
              </a:lnSpc>
              <a:spcBef>
                <a:spcPts val="110"/>
              </a:spcBef>
            </a:pP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Έναρξη Προσέλευσης </a:t>
            </a:r>
            <a:r>
              <a:rPr lang="el-GR" sz="450" spc="1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Σύντομοι Χαιρετισμοί </a:t>
            </a:r>
            <a:endParaRPr lang="en-US" sz="4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 algn="l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κ. Ιωάννης Ζήκος, </a:t>
            </a: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Εντεταλμένος Σύμβουλος Υγείας και Παιδείας της Περιφέρειας Ιονίων Νήσων </a:t>
            </a:r>
          </a:p>
          <a:p>
            <a:pPr marL="12700" marR="5080" algn="l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κα Χρύσα </a:t>
            </a:r>
            <a:r>
              <a:rPr lang="el-GR" sz="450" b="1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Μαξούτη</a:t>
            </a: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Προϊσταμένη Τμήματος Δια Βίου Μάθησης ,Παιδείας και Απασχόλησης της Περιφέρειας Ιονίων Νήσων 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1E4226D1-8B2B-C19C-FD72-8E4895AD3B9E}"/>
              </a:ext>
            </a:extLst>
          </p:cNvPr>
          <p:cNvSpPr txBox="1"/>
          <p:nvPr/>
        </p:nvSpPr>
        <p:spPr>
          <a:xfrm>
            <a:off x="442268" y="2098071"/>
            <a:ext cx="508634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2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40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00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:</a:t>
            </a:r>
            <a:endParaRPr sz="500" dirty="0">
              <a:latin typeface="Arial Black"/>
              <a:cs typeface="Roboto" panose="02000000000000000000" pitchFamily="2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55690D83-0C08-EBA4-8996-AE6FC322E98F}"/>
              </a:ext>
            </a:extLst>
          </p:cNvPr>
          <p:cNvSpPr txBox="1"/>
          <p:nvPr/>
        </p:nvSpPr>
        <p:spPr>
          <a:xfrm>
            <a:off x="438567" y="1238463"/>
            <a:ext cx="508634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2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2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30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:</a:t>
            </a:r>
            <a:endParaRPr sz="500" dirty="0">
              <a:latin typeface="Arial Black"/>
              <a:cs typeface="Roboto" panose="02000000000000000000" pitchFamily="2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8A2F593E-0B61-959E-9DAB-1D282B2BD464}"/>
              </a:ext>
            </a:extLst>
          </p:cNvPr>
          <p:cNvSpPr txBox="1"/>
          <p:nvPr/>
        </p:nvSpPr>
        <p:spPr>
          <a:xfrm>
            <a:off x="1063069" y="1081473"/>
            <a:ext cx="1638285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«Παρουσίαση του Περιφερειακού</a:t>
            </a:r>
            <a:r>
              <a:rPr lang="en-US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</a:t>
            </a: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ηχανισμού Διάγνωσης των Αναγκών της Αγοράς  Εργασίας της Περιφέρειας Ιονίων Νήσων»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</a:t>
            </a:r>
            <a:r>
              <a:rPr lang="en-US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Άγγελος Κουτσομιχάλης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Επιστημονικός Διευθυντής, </a:t>
            </a:r>
            <a:r>
              <a:rPr lang="en-US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EEO Group</a:t>
            </a:r>
            <a:endParaRPr sz="450" i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E75D9120-52C2-00E0-DC22-83CE8B552B18}"/>
              </a:ext>
            </a:extLst>
          </p:cNvPr>
          <p:cNvSpPr txBox="1"/>
          <p:nvPr/>
        </p:nvSpPr>
        <p:spPr>
          <a:xfrm>
            <a:off x="3029490" y="2509151"/>
            <a:ext cx="1829461" cy="5409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110"/>
              </a:spcBef>
            </a:pPr>
            <a:r>
              <a:rPr lang="el-GR" sz="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Αίθουσα Εκδηλώσεων </a:t>
            </a:r>
          </a:p>
          <a:p>
            <a:pPr marL="12700" marR="5080" algn="ctr">
              <a:lnSpc>
                <a:spcPct val="104099"/>
              </a:lnSpc>
              <a:spcBef>
                <a:spcPts val="110"/>
              </a:spcBef>
            </a:pPr>
            <a:r>
              <a:rPr lang="el-GR" sz="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Περιφερειακής Ενότητας Κέρκυρας</a:t>
            </a:r>
          </a:p>
          <a:p>
            <a:pPr marL="12700" marR="5080" algn="ctr">
              <a:lnSpc>
                <a:spcPct val="104099"/>
              </a:lnSpc>
              <a:spcBef>
                <a:spcPts val="110"/>
              </a:spcBef>
            </a:pPr>
            <a:r>
              <a:rPr lang="el-GR" sz="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(Ισόγειο), </a:t>
            </a:r>
          </a:p>
          <a:p>
            <a:pPr marL="12700" marR="5080" algn="ctr">
              <a:lnSpc>
                <a:spcPct val="104099"/>
              </a:lnSpc>
              <a:spcBef>
                <a:spcPts val="110"/>
              </a:spcBef>
            </a:pPr>
            <a:r>
              <a:rPr lang="el-GR" sz="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Σπ</a:t>
            </a:r>
            <a:r>
              <a:rPr lang="el-GR" sz="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Σαμάρα 13, Κέρκυρα </a:t>
            </a:r>
          </a:p>
          <a:p>
            <a:pPr marL="12700" marR="5080" algn="ctr">
              <a:lnSpc>
                <a:spcPct val="104099"/>
              </a:lnSpc>
              <a:spcBef>
                <a:spcPts val="110"/>
              </a:spcBef>
            </a:pPr>
            <a:r>
              <a:rPr lang="el-GR" sz="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Τ.Κ. 49100</a:t>
            </a:r>
            <a:endParaRPr sz="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65000B1A-03DE-111A-FA4C-1E0676114523}"/>
              </a:ext>
            </a:extLst>
          </p:cNvPr>
          <p:cNvSpPr txBox="1"/>
          <p:nvPr/>
        </p:nvSpPr>
        <p:spPr>
          <a:xfrm>
            <a:off x="1064093" y="1970621"/>
            <a:ext cx="1638252" cy="3242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«Παρουσίαση του Προφίλ της  Αγοράς Εργασίας της Περιφέρειας Ιονίων Νήσων Ευρήματα και Προκλήσεις»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κα</a:t>
            </a:r>
            <a:r>
              <a:rPr lang="en-US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l-GR" sz="45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Μυρτώ Αλεξάκη ,</a:t>
            </a:r>
          </a:p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Εκπαιδευτικός – Σύμβουλος Συγχρηματοδοτούμενων Έργων</a:t>
            </a:r>
            <a:endParaRPr sz="450" i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B7D5C77B-9841-7283-67BE-F91AC1373F5C}"/>
              </a:ext>
            </a:extLst>
          </p:cNvPr>
          <p:cNvSpPr txBox="1"/>
          <p:nvPr/>
        </p:nvSpPr>
        <p:spPr>
          <a:xfrm>
            <a:off x="442268" y="1673776"/>
            <a:ext cx="508634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2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2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40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:</a:t>
            </a:r>
            <a:endParaRPr sz="500" dirty="0">
              <a:latin typeface="Arial Black"/>
              <a:cs typeface="Roboto" panose="02000000000000000000" pitchFamily="2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193F1B2-0610-9B91-9CB2-699E875F3AD6}"/>
              </a:ext>
            </a:extLst>
          </p:cNvPr>
          <p:cNvSpPr txBox="1"/>
          <p:nvPr/>
        </p:nvSpPr>
        <p:spPr>
          <a:xfrm>
            <a:off x="433891" y="3102562"/>
            <a:ext cx="2290684" cy="2986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Στα πλαίσια του έργου </a:t>
            </a:r>
            <a:r>
              <a:rPr lang="el-GR" sz="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«Υποστήριξη του Περιφερειακού Μηχανισμού Διάγνωσης Αναγκών της Αγοράς Εργασίας στην Περιφέρεια Ιονίων Νήσων» </a:t>
            </a: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</a:t>
            </a:r>
            <a:r>
              <a:rPr lang="en-US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6018460 με  </a:t>
            </a:r>
            <a:r>
              <a:rPr lang="el-GR" sz="45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Δικαιούχο την  </a:t>
            </a:r>
            <a:r>
              <a:rPr lang="el-GR" sz="4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Περιφέρεια Ιονίων Νήσων/ Τμήμα Δια Βίου Μάθησης ,Παιδείας και Απασχόλησης</a:t>
            </a:r>
            <a:endParaRPr sz="45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DE5FC4E-DCD5-F558-8025-1D4F722B2437}"/>
              </a:ext>
            </a:extLst>
          </p:cNvPr>
          <p:cNvSpPr txBox="1"/>
          <p:nvPr/>
        </p:nvSpPr>
        <p:spPr>
          <a:xfrm>
            <a:off x="437738" y="2755676"/>
            <a:ext cx="516950" cy="94257"/>
          </a:xfrm>
          <a:prstGeom prst="rect">
            <a:avLst/>
          </a:prstGeom>
          <a:solidFill>
            <a:srgbClr val="EF4925"/>
          </a:solidFill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</a:t>
            </a:r>
            <a:r>
              <a:rPr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.</a:t>
            </a:r>
            <a:r>
              <a:rPr lang="el-GR" sz="500" spc="-2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30</a:t>
            </a:r>
            <a:r>
              <a:rPr sz="500" spc="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–</a:t>
            </a:r>
            <a:r>
              <a:rPr sz="500" spc="15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1</a:t>
            </a:r>
            <a:r>
              <a:rPr lang="el-GR"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4.00</a:t>
            </a:r>
            <a:r>
              <a:rPr sz="500" spc="-10" dirty="0">
                <a:solidFill>
                  <a:srgbClr val="FFFFFF"/>
                </a:solidFill>
                <a:latin typeface="Arial Black"/>
                <a:cs typeface="Roboto" panose="02000000000000000000" pitchFamily="2" charset="0"/>
              </a:rPr>
              <a:t>:</a:t>
            </a:r>
            <a:endParaRPr sz="500" dirty="0">
              <a:latin typeface="Arial Black"/>
              <a:cs typeface="Roboto" panose="02000000000000000000" pitchFamily="2" charset="0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FD43B29-5A33-D190-F5DD-633783686BE6}"/>
              </a:ext>
            </a:extLst>
          </p:cNvPr>
          <p:cNvSpPr txBox="1"/>
          <p:nvPr/>
        </p:nvSpPr>
        <p:spPr>
          <a:xfrm>
            <a:off x="1035755" y="2760695"/>
            <a:ext cx="1666590" cy="825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10"/>
              </a:spcBef>
            </a:pPr>
            <a:r>
              <a:rPr lang="el-GR" sz="45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Συζήτηση –Κλείσιμο –Ελαφρύ Γεύμα</a:t>
            </a:r>
            <a:r>
              <a:rPr lang="el-GR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sz="450" i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49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317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Πρόσκληση FOCUS GROUP 1 (Ψηφιακή Μετάβαση)</dc:title>
  <dc:creator>Andriana Christopoulou</dc:creator>
  <cp:keywords>DAG4pwItv-8,BAFbGCHWsVw,0</cp:keywords>
  <cp:lastModifiedBy>Nikolaos Rafail Kekos</cp:lastModifiedBy>
  <cp:revision>107</cp:revision>
  <dcterms:created xsi:type="dcterms:W3CDTF">2025-11-14T09:29:19Z</dcterms:created>
  <dcterms:modified xsi:type="dcterms:W3CDTF">2026-06-16T13:00:52Z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2025-11-14T00:00:00Z</vt:filetime>
  </property>
  <property fmtid="{D5CDD505-2E9C-101B-9397-08002B2CF9AE}" pid="5" name="Producer">
    <vt:lpwstr>Canva</vt:lpwstr>
  </property>
</Properties>
</file>